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13" r:id="rId3"/>
    <p:sldMasterId id="2147483725" r:id="rId4"/>
    <p:sldMasterId id="2147483766" r:id="rId5"/>
  </p:sldMasterIdLst>
  <p:notesMasterIdLst>
    <p:notesMasterId r:id="rId10"/>
  </p:notesMasterIdLst>
  <p:sldIdLst>
    <p:sldId id="277" r:id="rId6"/>
    <p:sldId id="314" r:id="rId7"/>
    <p:sldId id="3729" r:id="rId8"/>
    <p:sldId id="32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1" autoAdjust="0"/>
    <p:restoredTop sz="72167" autoAdjust="0"/>
  </p:normalViewPr>
  <p:slideViewPr>
    <p:cSldViewPr snapToGrid="0">
      <p:cViewPr varScale="1">
        <p:scale>
          <a:sx n="70" d="100"/>
          <a:sy n="70" d="100"/>
        </p:scale>
        <p:origin x="2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EB042-1063-41EE-AA94-A2993D922B67}" type="datetimeFigureOut">
              <a:rPr lang="en-US" smtClean="0"/>
              <a:t>8/20/2021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A4C415-FB42-4560-9241-D061E5E66BC7}" type="slidenum">
              <a:rPr lang="en-US" smtClean="0"/>
              <a:t>‹#›</a:t>
            </a:fld>
            <a:endParaRPr lang="en-US"/>
          </a:p>
        </p:txBody>
      </p:sp>
    </p:spTree>
    <p:extLst>
      <p:ext uri="{BB962C8B-B14F-4D97-AF65-F5344CB8AC3E}">
        <p14:creationId xmlns:p14="http://schemas.microsoft.com/office/powerpoint/2010/main" val="80866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EE1633-6A7D-46D5-AD36-DCA2AAC0C7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114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FT list of whitelisted domains is available but not sure if it is thorough</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0B15BF-95F9-427A-8CFB-1653FF39B0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185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C:\Projects\Ingress Example\readme.md</a:t>
            </a:r>
          </a:p>
        </p:txBody>
      </p:sp>
      <p:sp>
        <p:nvSpPr>
          <p:cNvPr id="4" name="Slide Number Placeholder 3"/>
          <p:cNvSpPr>
            <a:spLocks noGrp="1"/>
          </p:cNvSpPr>
          <p:nvPr>
            <p:ph type="sldNum" sz="quarter" idx="5"/>
          </p:nvPr>
        </p:nvSpPr>
        <p:spPr/>
        <p:txBody>
          <a:bodyPr/>
          <a:lstStyle/>
          <a:p>
            <a:fld id="{46A4C415-FB42-4560-9241-D061E5E66BC7}" type="slidenum">
              <a:rPr lang="en-US" smtClean="0"/>
              <a:t>4</a:t>
            </a:fld>
            <a:endParaRPr lang="en-US"/>
          </a:p>
        </p:txBody>
      </p:sp>
    </p:spTree>
    <p:extLst>
      <p:ext uri="{BB962C8B-B14F-4D97-AF65-F5344CB8AC3E}">
        <p14:creationId xmlns:p14="http://schemas.microsoft.com/office/powerpoint/2010/main" val="37834538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emf"/><Relationship Id="rId1" Type="http://schemas.openxmlformats.org/officeDocument/2006/relationships/slideMaster" Target="../slideMasters/slideMaster5.xml"/><Relationship Id="rId4" Type="http://schemas.openxmlformats.org/officeDocument/2006/relationships/image" Target="../media/image16.sv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8928" y="2077814"/>
            <a:ext cx="6276530" cy="3592566"/>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1892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999" y="1189177"/>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66917" y="1206928"/>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12846949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5513393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64791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19A9-41A9-48B7-AA00-E608433C08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85165-5556-43E0-A761-40794935B6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9A181D-5870-428A-AF9F-05EEC5D4EC5E}"/>
              </a:ext>
            </a:extLst>
          </p:cNvPr>
          <p:cNvSpPr>
            <a:spLocks noGrp="1"/>
          </p:cNvSpPr>
          <p:nvPr>
            <p:ph type="dt" sz="half" idx="10"/>
          </p:nvPr>
        </p:nvSpPr>
        <p:spPr/>
        <p:txBody>
          <a:bodyPr/>
          <a:lstStyle/>
          <a:p>
            <a:fld id="{ABCB1F95-F052-4AC0-A1FB-7BFDBC8DFA02}" type="datetimeFigureOut">
              <a:rPr lang="en-US" smtClean="0"/>
              <a:t>8/20/2021</a:t>
            </a:fld>
            <a:endParaRPr lang="en-US"/>
          </a:p>
        </p:txBody>
      </p:sp>
      <p:sp>
        <p:nvSpPr>
          <p:cNvPr id="5" name="Footer Placeholder 4">
            <a:extLst>
              <a:ext uri="{FF2B5EF4-FFF2-40B4-BE49-F238E27FC236}">
                <a16:creationId xmlns:a16="http://schemas.microsoft.com/office/drawing/2014/main" id="{491291FB-B9EC-422C-9162-10AF168CA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1B10D-F089-41A6-8BAD-404076C5CF3D}"/>
              </a:ext>
            </a:extLst>
          </p:cNvPr>
          <p:cNvSpPr>
            <a:spLocks noGrp="1"/>
          </p:cNvSpPr>
          <p:nvPr>
            <p:ph type="sldNum" sz="quarter" idx="12"/>
          </p:nvPr>
        </p:nvSpPr>
        <p:spPr/>
        <p:txBody>
          <a:bodyPr/>
          <a:lstStyle/>
          <a:p>
            <a:fld id="{0B53FFA9-9AB1-470A-9FF4-2DF2E3D0DA5F}" type="slidenum">
              <a:rPr lang="en-US" smtClean="0"/>
              <a:t>‹#›</a:t>
            </a:fld>
            <a:endParaRPr lang="en-US"/>
          </a:p>
        </p:txBody>
      </p:sp>
    </p:spTree>
    <p:extLst>
      <p:ext uri="{BB962C8B-B14F-4D97-AF65-F5344CB8AC3E}">
        <p14:creationId xmlns:p14="http://schemas.microsoft.com/office/powerpoint/2010/main" val="1540565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33386805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212900"/>
            <a:ext cx="5378549"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17107265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13874" y="286896"/>
            <a:ext cx="4033914"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29439890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183449"/>
            <a:ext cx="5378550"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16789845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9"/>
            <a:ext cx="11655840" cy="896552"/>
          </a:xfrm>
          <a:prstGeom prst="rect">
            <a:avLst/>
          </a:prstGeom>
        </p:spPr>
        <p:txBody>
          <a:bodyPr wrap="square" lIns="143428" tIns="89642" rIns="143428" bIns="89642">
            <a:noAutofit/>
          </a:bodyPr>
          <a:lstStyle/>
          <a:p>
            <a:r>
              <a:rPr lang="en-US" sz="4705">
                <a:solidFill>
                  <a:schemeClr val="accent3"/>
                </a:solidFill>
                <a:latin typeface="+mj-lt"/>
              </a:rPr>
              <a:t>Knowledge Check</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1162241"/>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459046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8"/>
            <a:ext cx="11655840" cy="905308"/>
          </a:xfrm>
          <a:prstGeom prst="rect">
            <a:avLst/>
          </a:prstGeom>
        </p:spPr>
        <p:txBody>
          <a:bodyPr wrap="square" lIns="143428" tIns="89642" rIns="143428" bIns="89642">
            <a:noAutofit/>
          </a:bodyPr>
          <a:lstStyle/>
          <a:p>
            <a:r>
              <a:rPr lang="en-US" sz="4705">
                <a:solidFill>
                  <a:schemeClr val="accent3"/>
                </a:solidFill>
                <a:latin typeface="+mj-lt"/>
              </a:rPr>
              <a:t>Module Summary</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673454"/>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3399719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442884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99452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187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170027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97398" y="6383266"/>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7872205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3782"/>
          </a:xfrm>
        </p:spPr>
        <p:txBody>
          <a:bodyPr>
            <a:spAutoFit/>
          </a:bodyPr>
          <a:lstStyle>
            <a:lvl1pPr>
              <a:defRPr sz="2200"/>
            </a:lvl1pPr>
            <a:lvl2pPr marL="685668" indent="-228556">
              <a:buFont typeface="Arial" panose="020B0604020202020204" pitchFamily="34" charset="0"/>
              <a:buChar char="•"/>
              <a:defRPr sz="200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838200" y="365126"/>
            <a:ext cx="10515600" cy="594542"/>
          </a:xfrm>
        </p:spPr>
        <p:txBody>
          <a:bodyPr/>
          <a:lstStyle/>
          <a:p>
            <a:r>
              <a:rPr lang="en-US"/>
              <a:t>Click to edit Master title style</a:t>
            </a:r>
          </a:p>
        </p:txBody>
      </p:sp>
    </p:spTree>
    <p:extLst>
      <p:ext uri="{BB962C8B-B14F-4D97-AF65-F5344CB8AC3E}">
        <p14:creationId xmlns:p14="http://schemas.microsoft.com/office/powerpoint/2010/main" val="667344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3"/>
            <a:ext cx="6094445"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5012629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092148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742761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3982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714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5815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3910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481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69240" y="1190183"/>
            <a:ext cx="11655840" cy="4164414"/>
          </a:xfrm>
          <a:prstGeom prst="rect">
            <a:avLst/>
          </a:prstGeom>
        </p:spPr>
        <p:txBody>
          <a:bodyPr wrap="square" lIns="143428" tIns="89642" rIns="143428" bIns="89642">
            <a:spAutoFit/>
          </a:bodyPr>
          <a:lstStyle/>
          <a:p>
            <a:pPr lvl="0"/>
            <a:r>
              <a:rPr lang="en-US" sz="2353"/>
              <a:t>To switch to </a:t>
            </a:r>
            <a:r>
              <a:rPr lang="en-US" sz="2353" b="1"/>
              <a:t>Notes Page </a:t>
            </a:r>
            <a:r>
              <a:rPr lang="en-US" sz="2353"/>
              <a:t>view:</a:t>
            </a:r>
          </a:p>
          <a:p>
            <a:pPr lvl="1"/>
            <a:r>
              <a:rPr lang="en-US" sz="2353"/>
              <a:t>On the ribbon, click the </a:t>
            </a:r>
            <a:r>
              <a:rPr lang="en-US" sz="2353" b="1"/>
              <a:t>View</a:t>
            </a:r>
            <a:r>
              <a:rPr lang="en-US" sz="2353"/>
              <a:t> tab, and then click </a:t>
            </a:r>
            <a:r>
              <a:rPr lang="en-US" sz="2353" b="1"/>
              <a:t>Notes Page</a:t>
            </a:r>
          </a:p>
          <a:p>
            <a:pPr lvl="0"/>
            <a:endParaRPr lang="en-US" sz="2353"/>
          </a:p>
          <a:p>
            <a:pPr lvl="0"/>
            <a:r>
              <a:rPr lang="en-US" sz="2353"/>
              <a:t>To navigate through notes, use the </a:t>
            </a:r>
            <a:r>
              <a:rPr lang="en-US" sz="2353" b="1"/>
              <a:t>Page Up </a:t>
            </a:r>
            <a:r>
              <a:rPr lang="en-US" sz="2353"/>
              <a:t>and </a:t>
            </a:r>
            <a:r>
              <a:rPr lang="en-US" sz="2353" b="1"/>
              <a:t>Page Down </a:t>
            </a:r>
            <a:r>
              <a:rPr lang="en-US" sz="2353"/>
              <a:t>keys</a:t>
            </a:r>
          </a:p>
          <a:p>
            <a:pPr lvl="1"/>
            <a:r>
              <a:rPr lang="en-US" sz="2353"/>
              <a:t>Zoom in or zoom out, if required</a:t>
            </a:r>
          </a:p>
          <a:p>
            <a:pPr lvl="0"/>
            <a:endParaRPr lang="en-US" sz="2353"/>
          </a:p>
          <a:p>
            <a:pPr lvl="0"/>
            <a:r>
              <a:rPr lang="en-US" sz="2353"/>
              <a:t>In the </a:t>
            </a:r>
            <a:r>
              <a:rPr lang="en-US" sz="2353" b="1"/>
              <a:t>Notes Page </a:t>
            </a:r>
            <a:r>
              <a:rPr lang="en-US" sz="2353"/>
              <a:t>view, you can:</a:t>
            </a:r>
          </a:p>
          <a:p>
            <a:pPr lvl="1"/>
            <a:r>
              <a:rPr lang="en-US" sz="2353"/>
              <a:t>Read any supporting text—now or after the delivery</a:t>
            </a:r>
          </a:p>
          <a:p>
            <a:pPr lvl="1"/>
            <a:r>
              <a:rPr lang="en-US" sz="2353"/>
              <a:t>Add notes to your copy of the presentation, if required</a:t>
            </a:r>
          </a:p>
          <a:p>
            <a:pPr lvl="0"/>
            <a:endParaRPr lang="en-US" sz="2353"/>
          </a:p>
          <a:p>
            <a:pPr lvl="0"/>
            <a:r>
              <a:rPr lang="en-US" sz="2353"/>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69239" y="288502"/>
            <a:ext cx="11653521" cy="905308"/>
          </a:xfrm>
          <a:prstGeom prst="rect">
            <a:avLst/>
          </a:prstGeom>
        </p:spPr>
        <p:txBody>
          <a:bodyPr wrap="square" lIns="143428" tIns="89642" rIns="143428" bIns="89642">
            <a:noAutofit/>
          </a:bodyPr>
          <a:lstStyle/>
          <a:p>
            <a:r>
              <a:rPr lang="en-US" sz="4705">
                <a:solidFill>
                  <a:schemeClr val="accent3"/>
                </a:solidFill>
                <a:latin typeface="+mj-lt"/>
              </a:rPr>
              <a:t>How to View This Presentation</a:t>
            </a:r>
          </a:p>
        </p:txBody>
      </p:sp>
    </p:spTree>
    <p:extLst>
      <p:ext uri="{BB962C8B-B14F-4D97-AF65-F5344CB8AC3E}">
        <p14:creationId xmlns:p14="http://schemas.microsoft.com/office/powerpoint/2010/main" val="85024253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61106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123771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3805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1370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407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096444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074635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6160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394718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99256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69239" y="289511"/>
            <a:ext cx="11653519" cy="896552"/>
          </a:xfrm>
          <a:prstGeom prst="rect">
            <a:avLst/>
          </a:prstGeom>
        </p:spPr>
        <p:txBody>
          <a:bodyPr wrap="square" lIns="143428" tIns="89642" rIns="143428" bIns="89642">
            <a:noAutofit/>
          </a:bodyPr>
          <a:lstStyle/>
          <a:p>
            <a:pPr marL="52912" indent="0"/>
            <a:r>
              <a:rPr lang="en-US" sz="4705"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69239" y="1187613"/>
            <a:ext cx="11653523" cy="1162241"/>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13811317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41112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8727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69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1478251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9453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32939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58803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5310979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4407904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88625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896552"/>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66992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28685117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40702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6" y="291104"/>
            <a:ext cx="8712889" cy="899665"/>
          </a:xfrm>
        </p:spPr>
        <p:txBody>
          <a:bodyPr/>
          <a:lstStyle>
            <a:lvl1pPr>
              <a:defRPr sz="4704">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8" y="1190734"/>
            <a:ext cx="8712889" cy="506972"/>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6" y="2090400"/>
            <a:ext cx="8713249" cy="1943930"/>
          </a:xfrm>
        </p:spPr>
        <p:txBody>
          <a:bodyPr wrap="square">
            <a:spAutoFit/>
          </a:bodyPr>
          <a:lstStyle>
            <a:lvl1pPr marL="0" indent="0">
              <a:buNone/>
              <a:defRPr/>
            </a:lvl1pPr>
            <a:lvl2pPr marL="0" indent="0">
              <a:lnSpc>
                <a:spcPct val="100000"/>
              </a:lnSpc>
              <a:spcBef>
                <a:spcPts val="588"/>
              </a:spcBef>
              <a:spcAft>
                <a:spcPts val="1175"/>
              </a:spcAft>
              <a:buNone/>
              <a:defRPr sz="2353"/>
            </a:lvl2pPr>
            <a:lvl3pPr marL="224054" indent="-224054">
              <a:lnSpc>
                <a:spcPct val="100000"/>
              </a:lnSpc>
              <a:spcBef>
                <a:spcPts val="0"/>
              </a:spcBef>
              <a:spcAft>
                <a:spcPts val="588"/>
              </a:spcAft>
              <a:buFont typeface="Arial" panose="020B0604020202020204" pitchFamily="34" charset="0"/>
              <a:buChar char="•"/>
              <a:defRPr sz="1765"/>
            </a:lvl3pPr>
            <a:lvl4pPr marL="671903" indent="0">
              <a:lnSpc>
                <a:spcPct val="100000"/>
              </a:lnSpc>
              <a:spcBef>
                <a:spcPts val="588"/>
              </a:spcBef>
              <a:spcAft>
                <a:spcPts val="588"/>
              </a:spcAft>
              <a:buNone/>
              <a:defRPr/>
            </a:lvl4pPr>
            <a:lvl5pPr marL="895870"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8114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8/20/2021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025308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8/20/2021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623028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8/20/2021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60557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8/20/2021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18257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8/20/2021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80369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8/20/2021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91036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8/20/2021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015020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8/20/2021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962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3117392"/>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22737333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8/20/2021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9889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8/20/2021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8769199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8/20/2021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256368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2254614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0650541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3129694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6171496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4343674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2159028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84322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0155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8631576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4278139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0925613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8/20/2021</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2637354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3548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445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720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398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6765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2158885"/>
            <a:ext cx="11306469" cy="407868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75825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40" y="1189177"/>
            <a:ext cx="5826760"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689" y="1189177"/>
            <a:ext cx="5826762" cy="673454"/>
          </a:xfrm>
        </p:spPr>
        <p:txBody>
          <a:bodyPr/>
          <a:lstStyle>
            <a:lvl1pPr>
              <a:defRPr/>
            </a:lvl1pPr>
          </a:lstStyle>
          <a:p>
            <a:r>
              <a:rPr lang="en-US"/>
              <a:t>&lt;&lt;picture of topic&gt;&gt;</a:t>
            </a:r>
          </a:p>
        </p:txBody>
      </p:sp>
    </p:spTree>
    <p:extLst>
      <p:ext uri="{BB962C8B-B14F-4D97-AF65-F5344CB8AC3E}">
        <p14:creationId xmlns:p14="http://schemas.microsoft.com/office/powerpoint/2010/main" val="240042582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3528268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771878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471772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7872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015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12776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237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0103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46674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7617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66922" y="3878831"/>
            <a:ext cx="11655840"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335627988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39400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3424565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9031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0810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43754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4218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149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5795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49268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025962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7.emf"/><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theme" Target="../theme/theme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image" Target="../media/image7.emf"/><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49327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421745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8/20/2021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129609304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8/20/2021</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42702967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7947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13FE-848C-487C-96AC-E43CF12DAF87}"/>
              </a:ext>
            </a:extLst>
          </p:cNvPr>
          <p:cNvSpPr>
            <a:spLocks noGrp="1"/>
          </p:cNvSpPr>
          <p:nvPr>
            <p:ph type="ctrTitle"/>
          </p:nvPr>
        </p:nvSpPr>
        <p:spPr/>
        <p:txBody>
          <a:bodyPr/>
          <a:lstStyle/>
          <a:p>
            <a:r>
              <a:rPr lang="en-US" sz="5400" b="0" i="0" dirty="0">
                <a:solidFill>
                  <a:srgbClr val="000000"/>
                </a:solidFill>
                <a:effectLst/>
              </a:rPr>
              <a:t>Network Policy</a:t>
            </a:r>
            <a:endParaRPr lang="en-US" dirty="0"/>
          </a:p>
        </p:txBody>
      </p:sp>
      <p:sp>
        <p:nvSpPr>
          <p:cNvPr id="3" name="Content Placeholder 2">
            <a:extLst>
              <a:ext uri="{FF2B5EF4-FFF2-40B4-BE49-F238E27FC236}">
                <a16:creationId xmlns:a16="http://schemas.microsoft.com/office/drawing/2014/main" id="{D5FF2848-DF0F-451A-AF75-036E056614E4}"/>
              </a:ext>
            </a:extLst>
          </p:cNvPr>
          <p:cNvSpPr>
            <a:spLocks noGrp="1"/>
          </p:cNvSpPr>
          <p:nvPr>
            <p:ph type="subTitle" idx="1"/>
          </p:nvPr>
        </p:nvSpPr>
        <p:spPr/>
        <p:txBody>
          <a:bodyPr>
            <a:normAutofit/>
          </a:bodyPr>
          <a:lstStyle/>
          <a:p>
            <a:r>
              <a:rPr lang="en-US" sz="3600" dirty="0"/>
              <a:t>13% – Services &amp; Networking</a:t>
            </a:r>
          </a:p>
        </p:txBody>
      </p:sp>
    </p:spTree>
    <p:extLst>
      <p:ext uri="{BB962C8B-B14F-4D97-AF65-F5344CB8AC3E}">
        <p14:creationId xmlns:p14="http://schemas.microsoft.com/office/powerpoint/2010/main" val="3616102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FD3A-AFF7-467D-A799-F2D80D204D20}"/>
              </a:ext>
            </a:extLst>
          </p:cNvPr>
          <p:cNvSpPr>
            <a:spLocks noGrp="1"/>
          </p:cNvSpPr>
          <p:nvPr>
            <p:ph type="title"/>
          </p:nvPr>
        </p:nvSpPr>
        <p:spPr/>
        <p:txBody>
          <a:bodyPr/>
          <a:lstStyle/>
          <a:p>
            <a:r>
              <a:rPr lang="en-US" dirty="0">
                <a:latin typeface="Segoe UI Semibold"/>
                <a:cs typeface="Calibri Light"/>
              </a:rPr>
              <a:t>Network policy</a:t>
            </a:r>
            <a:endParaRPr lang="en-US" dirty="0">
              <a:latin typeface="Segoe UI Semibold"/>
            </a:endParaRPr>
          </a:p>
        </p:txBody>
      </p:sp>
      <p:sp>
        <p:nvSpPr>
          <p:cNvPr id="6" name="Rectangle 5">
            <a:extLst>
              <a:ext uri="{FF2B5EF4-FFF2-40B4-BE49-F238E27FC236}">
                <a16:creationId xmlns:a16="http://schemas.microsoft.com/office/drawing/2014/main" id="{8910795E-FBA1-4652-A1B5-5E66F0E2B9F8}"/>
              </a:ext>
            </a:extLst>
          </p:cNvPr>
          <p:cNvSpPr/>
          <p:nvPr/>
        </p:nvSpPr>
        <p:spPr>
          <a:xfrm>
            <a:off x="457999" y="1150783"/>
            <a:ext cx="5915505" cy="5752344"/>
          </a:xfrm>
          <a:prstGeom prst="rect">
            <a:avLst/>
          </a:prstGeom>
        </p:spPr>
        <p:txBody>
          <a:bodyPr wrap="square">
            <a:spAutoFit/>
          </a:bodyPr>
          <a:lstStyle/>
          <a:p>
            <a:pPr marL="457112" marR="0" lvl="0" indent="-457112" algn="l" defTabSz="932563"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Kubernetes defaults to no Ingress/Egress restrictions on Pods (Allow All)</a:t>
            </a:r>
          </a:p>
          <a:p>
            <a:pPr marL="457112" marR="0" lvl="0" indent="-457112" algn="l" defTabSz="932563"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ndParaRPr>
          </a:p>
          <a:p>
            <a:pPr marL="457112" marR="0" lvl="0" indent="-457112" algn="l" defTabSz="932563"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Any pod can send traffic to any other pod</a:t>
            </a:r>
          </a:p>
          <a:p>
            <a:pPr marL="457112" marR="0" lvl="0" indent="-457112" algn="l" defTabSz="932563"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dirty="0">
              <a:solidFill>
                <a:prstClr val="black"/>
              </a:solidFill>
              <a:latin typeface="Calibri" panose="020F0502020204030204"/>
            </a:endParaRPr>
          </a:p>
          <a:p>
            <a:pPr marL="457112" marR="0" lvl="0" indent="-457112" algn="l" defTabSz="932563"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Network Policies can be applied to resources to restrict communications</a:t>
            </a:r>
          </a:p>
          <a:p>
            <a:pPr marL="457112" marR="0" lvl="0" indent="-457112" algn="l" defTabSz="932563"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dirty="0">
              <a:solidFill>
                <a:prstClr val="black"/>
              </a:solidFill>
              <a:latin typeface="Calibri" panose="020F0502020204030204"/>
            </a:endParaRPr>
          </a:p>
          <a:p>
            <a:pPr marL="457112" marR="0" lvl="0" indent="-457112" algn="l" defTabSz="932563"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Once a network policy is applied to a pod ALL traffic is blocked unless a rule allows (Allow None)</a:t>
            </a:r>
          </a:p>
        </p:txBody>
      </p:sp>
      <p:sp>
        <p:nvSpPr>
          <p:cNvPr id="3" name="Rectangle: Rounded Corners 2">
            <a:extLst>
              <a:ext uri="{FF2B5EF4-FFF2-40B4-BE49-F238E27FC236}">
                <a16:creationId xmlns:a16="http://schemas.microsoft.com/office/drawing/2014/main" id="{14E72B56-B7C2-4ADA-B179-59580B43CA28}"/>
              </a:ext>
            </a:extLst>
          </p:cNvPr>
          <p:cNvSpPr/>
          <p:nvPr/>
        </p:nvSpPr>
        <p:spPr>
          <a:xfrm>
            <a:off x="9703558" y="1282889"/>
            <a:ext cx="1146412" cy="6687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Web</a:t>
            </a:r>
          </a:p>
        </p:txBody>
      </p:sp>
      <p:sp>
        <p:nvSpPr>
          <p:cNvPr id="5" name="Rectangle: Rounded Corners 4">
            <a:extLst>
              <a:ext uri="{FF2B5EF4-FFF2-40B4-BE49-F238E27FC236}">
                <a16:creationId xmlns:a16="http://schemas.microsoft.com/office/drawing/2014/main" id="{ECED8CCB-FD28-4484-BB2E-43A4856481A8}"/>
              </a:ext>
            </a:extLst>
          </p:cNvPr>
          <p:cNvSpPr/>
          <p:nvPr/>
        </p:nvSpPr>
        <p:spPr>
          <a:xfrm>
            <a:off x="9703558" y="2886501"/>
            <a:ext cx="1146412" cy="6687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a:t>
            </a:r>
          </a:p>
        </p:txBody>
      </p:sp>
      <p:sp>
        <p:nvSpPr>
          <p:cNvPr id="4" name="Flowchart: Magnetic Disk 3">
            <a:extLst>
              <a:ext uri="{FF2B5EF4-FFF2-40B4-BE49-F238E27FC236}">
                <a16:creationId xmlns:a16="http://schemas.microsoft.com/office/drawing/2014/main" id="{704FD3F0-205F-480F-B865-4D8A87DDB4D1}"/>
              </a:ext>
            </a:extLst>
          </p:cNvPr>
          <p:cNvSpPr/>
          <p:nvPr/>
        </p:nvSpPr>
        <p:spPr>
          <a:xfrm>
            <a:off x="9840033" y="4490113"/>
            <a:ext cx="859809" cy="92122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cxnSp>
        <p:nvCxnSpPr>
          <p:cNvPr id="8" name="Straight Arrow Connector 7">
            <a:extLst>
              <a:ext uri="{FF2B5EF4-FFF2-40B4-BE49-F238E27FC236}">
                <a16:creationId xmlns:a16="http://schemas.microsoft.com/office/drawing/2014/main" id="{22B40E31-522F-450D-8180-4523830E07C1}"/>
              </a:ext>
            </a:extLst>
          </p:cNvPr>
          <p:cNvCxnSpPr>
            <a:cxnSpLocks/>
            <a:stCxn id="3" idx="2"/>
            <a:endCxn id="5" idx="0"/>
          </p:cNvCxnSpPr>
          <p:nvPr/>
        </p:nvCxnSpPr>
        <p:spPr>
          <a:xfrm>
            <a:off x="10276764" y="1951629"/>
            <a:ext cx="0" cy="934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53467DE-83B8-4A4B-A903-B8E28624DA23}"/>
              </a:ext>
            </a:extLst>
          </p:cNvPr>
          <p:cNvCxnSpPr>
            <a:stCxn id="5" idx="2"/>
            <a:endCxn id="4" idx="1"/>
          </p:cNvCxnSpPr>
          <p:nvPr/>
        </p:nvCxnSpPr>
        <p:spPr>
          <a:xfrm flipH="1">
            <a:off x="10269938" y="3555241"/>
            <a:ext cx="6826" cy="934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A2EF068F-A2EC-4B1A-8368-EB7D1A0EB127}"/>
              </a:ext>
            </a:extLst>
          </p:cNvPr>
          <p:cNvSpPr/>
          <p:nvPr/>
        </p:nvSpPr>
        <p:spPr>
          <a:xfrm>
            <a:off x="7315200" y="2084695"/>
            <a:ext cx="1146412" cy="668740"/>
          </a:xfrm>
          <a:prstGeom prst="roundRect">
            <a:avLst/>
          </a:prstGeom>
          <a:solidFill>
            <a:schemeClr val="accent2">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Service</a:t>
            </a:r>
          </a:p>
        </p:txBody>
      </p:sp>
      <p:cxnSp>
        <p:nvCxnSpPr>
          <p:cNvPr id="27" name="Connector: Curved 26">
            <a:extLst>
              <a:ext uri="{FF2B5EF4-FFF2-40B4-BE49-F238E27FC236}">
                <a16:creationId xmlns:a16="http://schemas.microsoft.com/office/drawing/2014/main" id="{954B7A94-F651-4EC3-991F-68361D6980E7}"/>
              </a:ext>
            </a:extLst>
          </p:cNvPr>
          <p:cNvCxnSpPr>
            <a:cxnSpLocks/>
            <a:stCxn id="18" idx="2"/>
            <a:endCxn id="4" idx="2"/>
          </p:cNvCxnSpPr>
          <p:nvPr/>
        </p:nvCxnSpPr>
        <p:spPr>
          <a:xfrm rot="16200000" flipH="1">
            <a:off x="7765574" y="2876266"/>
            <a:ext cx="2197290" cy="19516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CA6DAE9-EFB9-4C5C-B2D1-1F12FF487CD6}"/>
              </a:ext>
            </a:extLst>
          </p:cNvPr>
          <p:cNvSpPr/>
          <p:nvPr/>
        </p:nvSpPr>
        <p:spPr>
          <a:xfrm>
            <a:off x="9130352" y="4203510"/>
            <a:ext cx="2223448" cy="1549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8CFDB240-E687-4F85-AB3F-49E7A980E9BD}"/>
              </a:ext>
            </a:extLst>
          </p:cNvPr>
          <p:cNvSpPr txBox="1"/>
          <p:nvPr/>
        </p:nvSpPr>
        <p:spPr>
          <a:xfrm>
            <a:off x="9981087" y="5490779"/>
            <a:ext cx="1437509" cy="338554"/>
          </a:xfrm>
          <a:prstGeom prst="rect">
            <a:avLst/>
          </a:prstGeom>
          <a:noFill/>
        </p:spPr>
        <p:txBody>
          <a:bodyPr wrap="none" rtlCol="0">
            <a:spAutoFit/>
          </a:bodyPr>
          <a:lstStyle/>
          <a:p>
            <a:r>
              <a:rPr lang="en-US" sz="1600" dirty="0"/>
              <a:t>Network Policy</a:t>
            </a:r>
          </a:p>
        </p:txBody>
      </p:sp>
      <p:pic>
        <p:nvPicPr>
          <p:cNvPr id="40" name="lock 2" descr="lock">
            <a:extLst>
              <a:ext uri="{FF2B5EF4-FFF2-40B4-BE49-F238E27FC236}">
                <a16:creationId xmlns:a16="http://schemas.microsoft.com/office/drawing/2014/main" id="{155A27E0-20C0-4E79-9C67-43E6F94A8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6005" y="5436028"/>
            <a:ext cx="448056" cy="448056"/>
          </a:xfrm>
          <a:prstGeom prst="rect">
            <a:avLst/>
          </a:prstGeom>
        </p:spPr>
      </p:pic>
      <p:pic>
        <p:nvPicPr>
          <p:cNvPr id="41" name="DPS" descr="DPS, lock, check, approval">
            <a:extLst>
              <a:ext uri="{FF2B5EF4-FFF2-40B4-BE49-F238E27FC236}">
                <a16:creationId xmlns:a16="http://schemas.microsoft.com/office/drawing/2014/main" id="{5977188A-0D12-4D15-8B23-4B42DE0D8E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42076" y="3655347"/>
            <a:ext cx="448056" cy="448056"/>
          </a:xfrm>
          <a:prstGeom prst="rect">
            <a:avLst/>
          </a:prstGeom>
        </p:spPr>
      </p:pic>
      <p:sp>
        <p:nvSpPr>
          <p:cNvPr id="42" name="Multiplication Sign 41">
            <a:extLst>
              <a:ext uri="{FF2B5EF4-FFF2-40B4-BE49-F238E27FC236}">
                <a16:creationId xmlns:a16="http://schemas.microsoft.com/office/drawing/2014/main" id="{56B6E088-E5F4-4E25-A7C7-A78E41D5C77A}"/>
              </a:ext>
            </a:extLst>
          </p:cNvPr>
          <p:cNvSpPr/>
          <p:nvPr/>
        </p:nvSpPr>
        <p:spPr>
          <a:xfrm>
            <a:off x="7705298" y="3367392"/>
            <a:ext cx="914400" cy="9144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40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7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2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700"/>
                            </p:stCondLst>
                            <p:childTnLst>
                              <p:par>
                                <p:cTn id="25" presetID="2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up)">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5" grpId="0" animBg="1"/>
      <p:bldP spid="4" grpId="0" animBg="1"/>
      <p:bldP spid="18" grpId="0" animBg="1"/>
      <p:bldP spid="29" grpId="0" animBg="1"/>
      <p:bldP spid="39" grpId="0"/>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2A2-93D0-4CD7-BCCF-38D0C81A53E1}"/>
              </a:ext>
            </a:extLst>
          </p:cNvPr>
          <p:cNvSpPr>
            <a:spLocks noGrp="1"/>
          </p:cNvSpPr>
          <p:nvPr>
            <p:ph type="title"/>
          </p:nvPr>
        </p:nvSpPr>
        <p:spPr>
          <a:xfrm>
            <a:off x="584200" y="274320"/>
            <a:ext cx="11018520" cy="553998"/>
          </a:xfrm>
        </p:spPr>
        <p:txBody>
          <a:bodyPr/>
          <a:lstStyle/>
          <a:p>
            <a:r>
              <a:rPr lang="en-US" dirty="0"/>
              <a:t>Structure of a Network Policy</a:t>
            </a:r>
          </a:p>
        </p:txBody>
      </p:sp>
      <p:sp>
        <p:nvSpPr>
          <p:cNvPr id="3" name="Content Placeholder 2">
            <a:extLst>
              <a:ext uri="{FF2B5EF4-FFF2-40B4-BE49-F238E27FC236}">
                <a16:creationId xmlns:a16="http://schemas.microsoft.com/office/drawing/2014/main" id="{D53FDF34-A4D5-46A4-86F0-C1E7CE841575}"/>
              </a:ext>
            </a:extLst>
          </p:cNvPr>
          <p:cNvSpPr>
            <a:spLocks noGrp="1"/>
          </p:cNvSpPr>
          <p:nvPr>
            <p:ph idx="1"/>
          </p:nvPr>
        </p:nvSpPr>
        <p:spPr>
          <a:xfrm>
            <a:off x="3638347" y="1091127"/>
            <a:ext cx="3065112" cy="329940"/>
          </a:xfrm>
        </p:spPr>
        <p:txBody>
          <a:bodyPr>
            <a:normAutofit/>
          </a:bodyPr>
          <a:lstStyle/>
          <a:p>
            <a:pPr marL="0" indent="0">
              <a:buNone/>
            </a:pPr>
            <a:r>
              <a:rPr lang="en-US" sz="1800" dirty="0"/>
              <a:t>Mandatory fields</a:t>
            </a:r>
          </a:p>
        </p:txBody>
      </p:sp>
      <p:pic>
        <p:nvPicPr>
          <p:cNvPr id="4" name="Picture 3">
            <a:extLst>
              <a:ext uri="{FF2B5EF4-FFF2-40B4-BE49-F238E27FC236}">
                <a16:creationId xmlns:a16="http://schemas.microsoft.com/office/drawing/2014/main" id="{7DF4497F-C7AC-47FE-ACFD-9DAD66CFD1EB}"/>
              </a:ext>
            </a:extLst>
          </p:cNvPr>
          <p:cNvPicPr>
            <a:picLocks noChangeAspect="1"/>
          </p:cNvPicPr>
          <p:nvPr/>
        </p:nvPicPr>
        <p:blipFill>
          <a:blip r:embed="rId3"/>
          <a:stretch>
            <a:fillRect/>
          </a:stretch>
        </p:blipFill>
        <p:spPr>
          <a:xfrm>
            <a:off x="486956" y="857193"/>
            <a:ext cx="2573878" cy="6030774"/>
          </a:xfrm>
          <a:prstGeom prst="rect">
            <a:avLst/>
          </a:prstGeom>
        </p:spPr>
      </p:pic>
      <p:sp>
        <p:nvSpPr>
          <p:cNvPr id="5" name="Rectangle 4">
            <a:extLst>
              <a:ext uri="{FF2B5EF4-FFF2-40B4-BE49-F238E27FC236}">
                <a16:creationId xmlns:a16="http://schemas.microsoft.com/office/drawing/2014/main" id="{0971BDA5-D89E-442B-9EB2-742EA9668C67}"/>
              </a:ext>
            </a:extLst>
          </p:cNvPr>
          <p:cNvSpPr/>
          <p:nvPr/>
        </p:nvSpPr>
        <p:spPr bwMode="auto">
          <a:xfrm>
            <a:off x="486956" y="828318"/>
            <a:ext cx="2573878" cy="981231"/>
          </a:xfrm>
          <a:prstGeom prst="rect">
            <a:avLst/>
          </a:prstGeom>
          <a:noFill/>
          <a:ln>
            <a:solidFill>
              <a:srgbClr val="0070C0"/>
            </a:solidFill>
            <a:headEnd type="none" w="med" len="med"/>
            <a:tailEnd type="none" w="med" len="med"/>
          </a:ln>
          <a:effectLst>
            <a:glow rad="63500">
              <a:schemeClr val="accent1">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Right Brace 5">
            <a:extLst>
              <a:ext uri="{FF2B5EF4-FFF2-40B4-BE49-F238E27FC236}">
                <a16:creationId xmlns:a16="http://schemas.microsoft.com/office/drawing/2014/main" id="{D9A1C954-2948-4C07-AB4B-A2C9D36720C3}"/>
              </a:ext>
            </a:extLst>
          </p:cNvPr>
          <p:cNvSpPr/>
          <p:nvPr/>
        </p:nvSpPr>
        <p:spPr>
          <a:xfrm>
            <a:off x="3224462" y="904775"/>
            <a:ext cx="250257" cy="702644"/>
          </a:xfrm>
          <a:prstGeom prst="rightBrace">
            <a:avLst>
              <a:gd name="adj1" fmla="val 35256"/>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A95CBF13-6776-46C9-A1CC-B35AE40FE135}"/>
              </a:ext>
            </a:extLst>
          </p:cNvPr>
          <p:cNvSpPr/>
          <p:nvPr/>
        </p:nvSpPr>
        <p:spPr bwMode="auto">
          <a:xfrm>
            <a:off x="486956" y="2011680"/>
            <a:ext cx="2573878" cy="471638"/>
          </a:xfrm>
          <a:prstGeom prst="rect">
            <a:avLst/>
          </a:prstGeom>
          <a:noFill/>
          <a:ln>
            <a:solidFill>
              <a:srgbClr val="0070C0"/>
            </a:solidFill>
            <a:headEnd type="none" w="med" len="med"/>
            <a:tailEnd type="none" w="med" len="med"/>
          </a:ln>
          <a:effectLst>
            <a:glow rad="63500">
              <a:schemeClr val="accent1">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Content Placeholder 2">
            <a:extLst>
              <a:ext uri="{FF2B5EF4-FFF2-40B4-BE49-F238E27FC236}">
                <a16:creationId xmlns:a16="http://schemas.microsoft.com/office/drawing/2014/main" id="{FFCCB883-3796-4F33-8823-F234840B663B}"/>
              </a:ext>
            </a:extLst>
          </p:cNvPr>
          <p:cNvSpPr txBox="1">
            <a:spLocks/>
          </p:cNvSpPr>
          <p:nvPr/>
        </p:nvSpPr>
        <p:spPr>
          <a:xfrm>
            <a:off x="3640440" y="1959658"/>
            <a:ext cx="7430704" cy="55399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Label-based selection of Pods in the above-mentioned namespace to which the Policy applies</a:t>
            </a:r>
          </a:p>
        </p:txBody>
      </p:sp>
      <p:sp>
        <p:nvSpPr>
          <p:cNvPr id="10" name="Rectangle 9">
            <a:extLst>
              <a:ext uri="{FF2B5EF4-FFF2-40B4-BE49-F238E27FC236}">
                <a16:creationId xmlns:a16="http://schemas.microsoft.com/office/drawing/2014/main" id="{1D8BB51A-AEB3-4248-A97D-166B1F2898D2}"/>
              </a:ext>
            </a:extLst>
          </p:cNvPr>
          <p:cNvSpPr/>
          <p:nvPr/>
        </p:nvSpPr>
        <p:spPr bwMode="auto">
          <a:xfrm>
            <a:off x="477327" y="2528781"/>
            <a:ext cx="2573878" cy="479660"/>
          </a:xfrm>
          <a:prstGeom prst="rect">
            <a:avLst/>
          </a:prstGeom>
          <a:noFill/>
          <a:ln>
            <a:solidFill>
              <a:srgbClr val="0070C0"/>
            </a:solidFill>
            <a:headEnd type="none" w="med" len="med"/>
            <a:tailEnd type="none" w="med" len="med"/>
          </a:ln>
          <a:effectLst>
            <a:glow rad="63500">
              <a:schemeClr val="accent1">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 name="Right Brace 11">
            <a:extLst>
              <a:ext uri="{FF2B5EF4-FFF2-40B4-BE49-F238E27FC236}">
                <a16:creationId xmlns:a16="http://schemas.microsoft.com/office/drawing/2014/main" id="{8F4437D3-D6F4-4162-ADCA-C46E24E68E79}"/>
              </a:ext>
            </a:extLst>
          </p:cNvPr>
          <p:cNvSpPr/>
          <p:nvPr/>
        </p:nvSpPr>
        <p:spPr>
          <a:xfrm>
            <a:off x="3219647" y="1985871"/>
            <a:ext cx="250257" cy="501572"/>
          </a:xfrm>
          <a:prstGeom prst="rightBrace">
            <a:avLst>
              <a:gd name="adj1" fmla="val 3141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Right Brace 12">
            <a:extLst>
              <a:ext uri="{FF2B5EF4-FFF2-40B4-BE49-F238E27FC236}">
                <a16:creationId xmlns:a16="http://schemas.microsoft.com/office/drawing/2014/main" id="{0386EEBD-6A06-4371-B898-0E2858EB01E3}"/>
              </a:ext>
            </a:extLst>
          </p:cNvPr>
          <p:cNvSpPr/>
          <p:nvPr/>
        </p:nvSpPr>
        <p:spPr>
          <a:xfrm>
            <a:off x="3229274" y="2575575"/>
            <a:ext cx="250257" cy="417881"/>
          </a:xfrm>
          <a:prstGeom prst="rightBrace">
            <a:avLst>
              <a:gd name="adj1" fmla="val 26361"/>
              <a:gd name="adj2" fmla="val 4539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 name="Content Placeholder 2">
            <a:extLst>
              <a:ext uri="{FF2B5EF4-FFF2-40B4-BE49-F238E27FC236}">
                <a16:creationId xmlns:a16="http://schemas.microsoft.com/office/drawing/2014/main" id="{B8F26643-3C1A-4E72-9CFC-2C664A829830}"/>
              </a:ext>
            </a:extLst>
          </p:cNvPr>
          <p:cNvSpPr txBox="1">
            <a:spLocks/>
          </p:cNvSpPr>
          <p:nvPr/>
        </p:nvSpPr>
        <p:spPr>
          <a:xfrm>
            <a:off x="3638347" y="2564873"/>
            <a:ext cx="7632836" cy="55399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Indicates whether the policy applies to ingress traffic, egress traffic or both – Ingress always set by default</a:t>
            </a:r>
          </a:p>
        </p:txBody>
      </p:sp>
      <p:sp>
        <p:nvSpPr>
          <p:cNvPr id="15" name="Rectangle 14">
            <a:extLst>
              <a:ext uri="{FF2B5EF4-FFF2-40B4-BE49-F238E27FC236}">
                <a16:creationId xmlns:a16="http://schemas.microsoft.com/office/drawing/2014/main" id="{9F289169-0C21-46D6-BFBF-44B7E38630B1}"/>
              </a:ext>
            </a:extLst>
          </p:cNvPr>
          <p:cNvSpPr/>
          <p:nvPr/>
        </p:nvSpPr>
        <p:spPr bwMode="auto">
          <a:xfrm>
            <a:off x="496585" y="3192925"/>
            <a:ext cx="2573878" cy="2418603"/>
          </a:xfrm>
          <a:prstGeom prst="rect">
            <a:avLst/>
          </a:prstGeom>
          <a:noFill/>
          <a:ln>
            <a:solidFill>
              <a:srgbClr val="0070C0"/>
            </a:solidFill>
            <a:headEnd type="none" w="med" len="med"/>
            <a:tailEnd type="none" w="med" len="med"/>
          </a:ln>
          <a:effectLst>
            <a:glow rad="63500">
              <a:schemeClr val="accent1">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Content Placeholder 2">
            <a:extLst>
              <a:ext uri="{FF2B5EF4-FFF2-40B4-BE49-F238E27FC236}">
                <a16:creationId xmlns:a16="http://schemas.microsoft.com/office/drawing/2014/main" id="{41A3CD89-B65A-4236-8822-B38EC909B90E}"/>
              </a:ext>
            </a:extLst>
          </p:cNvPr>
          <p:cNvSpPr txBox="1">
            <a:spLocks/>
          </p:cNvSpPr>
          <p:nvPr/>
        </p:nvSpPr>
        <p:spPr>
          <a:xfrm>
            <a:off x="3628718" y="3498266"/>
            <a:ext cx="7632836" cy="1908724"/>
          </a:xfrm>
          <a:prstGeom prst="rect">
            <a:avLst/>
          </a:prstGeom>
        </p:spPr>
        <p:txBody>
          <a:bodyPr vert="horz" wrap="square" lIns="0" tIns="0" rIns="0" bIns="0" rtlCol="0">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Set of Ingress rules to allow traffic to the selected Pods</a:t>
            </a:r>
          </a:p>
          <a:p>
            <a:pPr marL="228600" marR="0" lvl="0" indent="-228600" algn="l" defTabSz="932742" rtl="0" eaLnBrk="1" fontAlgn="auto" latinLnBrk="0" hangingPunct="1">
              <a:lnSpc>
                <a:spcPct val="100000"/>
              </a:lnSpc>
              <a:spcBef>
                <a:spcPct val="20000"/>
              </a:spcBef>
              <a:spcAft>
                <a:spcPts val="0"/>
              </a:spcAft>
              <a:buClrTx/>
              <a:buSzPct val="90000"/>
              <a:buFontTx/>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Traffic allowed from endpoints matching one or more of the specified sources on the specified port - IP CIDR range, Pod Namespace, Pod Label</a:t>
            </a:r>
          </a:p>
          <a:p>
            <a:pPr marL="228600" marR="0" lvl="0" indent="-228600" algn="l" defTabSz="932742" rtl="0" eaLnBrk="1" fontAlgn="auto" latinLnBrk="0" hangingPunct="1">
              <a:lnSpc>
                <a:spcPct val="100000"/>
              </a:lnSpc>
              <a:spcBef>
                <a:spcPct val="20000"/>
              </a:spcBef>
              <a:spcAft>
                <a:spcPts val="0"/>
              </a:spcAft>
              <a:buClrTx/>
              <a:buSzPct val="90000"/>
              <a:buFontTx/>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Pod and Namespace selectors can be combined into a single rule by specifying them one after the other – this allows specific Pods in a specific namespace</a:t>
            </a:r>
          </a:p>
          <a:p>
            <a:pPr marL="228600" marR="0" lvl="0" indent="-228600" algn="l" defTabSz="932742" rtl="0" eaLnBrk="1" fontAlgn="auto" latinLnBrk="0" hangingPunct="1">
              <a:lnSpc>
                <a:spcPct val="100000"/>
              </a:lnSpc>
              <a:spcBef>
                <a:spcPct val="20000"/>
              </a:spcBef>
              <a:spcAft>
                <a:spcPts val="0"/>
              </a:spcAft>
              <a:buClrTx/>
              <a:buSzPct val="90000"/>
              <a:buFontTx/>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If Ingress section is absent or empty, then all Ingress traffic is denied</a:t>
            </a:r>
          </a:p>
          <a:p>
            <a:pPr marL="228600" marR="0" lvl="0" indent="-228600" algn="l" defTabSz="932742" rtl="0" eaLnBrk="1" fontAlgn="auto" latinLnBrk="0" hangingPunct="1">
              <a:lnSpc>
                <a:spcPct val="100000"/>
              </a:lnSpc>
              <a:spcBef>
                <a:spcPct val="20000"/>
              </a:spcBef>
              <a:spcAft>
                <a:spcPts val="0"/>
              </a:spcAft>
              <a:buClrTx/>
              <a:buSzPct val="90000"/>
              <a:buFontTx/>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IP CIDR should be sources outside the cluster as Pod IPs are ephemeral</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Tx/>
              <a:buChar char="-"/>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Tx/>
              <a:buChar char="-"/>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Tx/>
              <a:buChar char="-"/>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46F53F48-5E3E-4256-BB0B-8295785E129E}"/>
              </a:ext>
            </a:extLst>
          </p:cNvPr>
          <p:cNvSpPr/>
          <p:nvPr/>
        </p:nvSpPr>
        <p:spPr bwMode="auto">
          <a:xfrm>
            <a:off x="477327" y="5784782"/>
            <a:ext cx="2573878" cy="1044080"/>
          </a:xfrm>
          <a:prstGeom prst="rect">
            <a:avLst/>
          </a:prstGeom>
          <a:noFill/>
          <a:ln>
            <a:solidFill>
              <a:srgbClr val="0070C0"/>
            </a:solidFill>
            <a:headEnd type="none" w="med" len="med"/>
            <a:tailEnd type="none" w="med" len="med"/>
          </a:ln>
          <a:effectLst>
            <a:glow rad="63500">
              <a:schemeClr val="accent1">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Right Brace 18">
            <a:extLst>
              <a:ext uri="{FF2B5EF4-FFF2-40B4-BE49-F238E27FC236}">
                <a16:creationId xmlns:a16="http://schemas.microsoft.com/office/drawing/2014/main" id="{5ECACB68-DAE0-4683-BCAD-E6D325B06887}"/>
              </a:ext>
            </a:extLst>
          </p:cNvPr>
          <p:cNvSpPr/>
          <p:nvPr/>
        </p:nvSpPr>
        <p:spPr>
          <a:xfrm>
            <a:off x="3224461" y="3258968"/>
            <a:ext cx="250257" cy="2314058"/>
          </a:xfrm>
          <a:prstGeom prst="rightBrace">
            <a:avLst>
              <a:gd name="adj1" fmla="val 9294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Content Placeholder 2">
            <a:extLst>
              <a:ext uri="{FF2B5EF4-FFF2-40B4-BE49-F238E27FC236}">
                <a16:creationId xmlns:a16="http://schemas.microsoft.com/office/drawing/2014/main" id="{0E8E7133-9709-496C-B462-FCC5218C0414}"/>
              </a:ext>
            </a:extLst>
          </p:cNvPr>
          <p:cNvSpPr txBox="1">
            <a:spLocks/>
          </p:cNvSpPr>
          <p:nvPr/>
        </p:nvSpPr>
        <p:spPr>
          <a:xfrm>
            <a:off x="3638347" y="5905106"/>
            <a:ext cx="7632836" cy="55399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Set of Egress rules that define destinations (and port) to which traffic is allowed from the Pods selected earlier</a:t>
            </a:r>
          </a:p>
        </p:txBody>
      </p:sp>
      <p:sp>
        <p:nvSpPr>
          <p:cNvPr id="21" name="Right Brace 20">
            <a:extLst>
              <a:ext uri="{FF2B5EF4-FFF2-40B4-BE49-F238E27FC236}">
                <a16:creationId xmlns:a16="http://schemas.microsoft.com/office/drawing/2014/main" id="{02E1C3AD-02FC-47A8-8B5C-27CCBE5D3F88}"/>
              </a:ext>
            </a:extLst>
          </p:cNvPr>
          <p:cNvSpPr/>
          <p:nvPr/>
        </p:nvSpPr>
        <p:spPr>
          <a:xfrm>
            <a:off x="3224461" y="5784782"/>
            <a:ext cx="250257" cy="1044080"/>
          </a:xfrm>
          <a:prstGeom prst="rightBrace">
            <a:avLst>
              <a:gd name="adj1" fmla="val 26361"/>
              <a:gd name="adj2" fmla="val 4539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42362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9" grpId="0"/>
      <p:bldP spid="10" grpId="0" animBg="1"/>
      <p:bldP spid="12" grpId="0" animBg="1"/>
      <p:bldP spid="13" grpId="0" animBg="1"/>
      <p:bldP spid="14" grpId="0"/>
      <p:bldP spid="15" grpId="0" animBg="1"/>
      <p:bldP spid="17" grpId="0"/>
      <p:bldP spid="18" grpId="0" animBg="1"/>
      <p:bldP spid="19" grpId="0" animBg="1"/>
      <p:bldP spid="20"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32B9-5D68-468F-903A-345D45B2DD27}"/>
              </a:ext>
            </a:extLst>
          </p:cNvPr>
          <p:cNvSpPr>
            <a:spLocks noGrp="1"/>
          </p:cNvSpPr>
          <p:nvPr>
            <p:ph type="title"/>
          </p:nvPr>
        </p:nvSpPr>
        <p:spPr/>
        <p:txBody>
          <a:bodyPr/>
          <a:lstStyle/>
          <a:p>
            <a:r>
              <a:rPr lang="en-US" dirty="0"/>
              <a:t>Question		</a:t>
            </a:r>
          </a:p>
        </p:txBody>
      </p:sp>
      <p:sp>
        <p:nvSpPr>
          <p:cNvPr id="3" name="Content Placeholder 2">
            <a:extLst>
              <a:ext uri="{FF2B5EF4-FFF2-40B4-BE49-F238E27FC236}">
                <a16:creationId xmlns:a16="http://schemas.microsoft.com/office/drawing/2014/main" id="{B67BD27A-C7A5-4528-8DA6-AA5430BD6DD4}"/>
              </a:ext>
            </a:extLst>
          </p:cNvPr>
          <p:cNvSpPr>
            <a:spLocks noGrp="1"/>
          </p:cNvSpPr>
          <p:nvPr>
            <p:ph sz="quarter" idx="11"/>
          </p:nvPr>
        </p:nvSpPr>
        <p:spPr>
          <a:xfrm>
            <a:off x="268461" y="1627094"/>
            <a:ext cx="11655840" cy="4964179"/>
          </a:xfrm>
          <a:solidFill>
            <a:schemeClr val="accent1">
              <a:lumMod val="25000"/>
              <a:lumOff val="75000"/>
            </a:schemeClr>
          </a:solidFill>
          <a:ln/>
        </p:spPr>
        <p:style>
          <a:lnRef idx="3">
            <a:schemeClr val="lt1"/>
          </a:lnRef>
          <a:fillRef idx="1">
            <a:schemeClr val="accent3"/>
          </a:fillRef>
          <a:effectRef idx="1">
            <a:schemeClr val="accent3"/>
          </a:effectRef>
          <a:fontRef idx="minor">
            <a:schemeClr val="lt1"/>
          </a:fontRef>
        </p:style>
        <p:txBody>
          <a:bodyPr/>
          <a:lstStyle/>
          <a:p>
            <a:endParaRPr lang="en-US" b="1" i="0" dirty="0">
              <a:solidFill>
                <a:schemeClr val="bg1"/>
              </a:solidFill>
              <a:effectLst/>
            </a:endParaRPr>
          </a:p>
          <a:p>
            <a:r>
              <a:rPr lang="en-US" sz="3200" b="1" i="0" dirty="0">
                <a:solidFill>
                  <a:schemeClr val="tx1">
                    <a:lumMod val="50000"/>
                  </a:schemeClr>
                </a:solidFill>
                <a:effectLst/>
              </a:rPr>
              <a:t>Create a pod</a:t>
            </a:r>
          </a:p>
          <a:p>
            <a:pPr marL="571500" indent="-571500">
              <a:buFont typeface="Arial" panose="020B0604020202020204" pitchFamily="34" charset="0"/>
              <a:buChar char="•"/>
            </a:pPr>
            <a:r>
              <a:rPr lang="en-US" sz="3200" b="1" i="0" dirty="0">
                <a:solidFill>
                  <a:schemeClr val="tx1">
                    <a:lumMod val="50000"/>
                  </a:schemeClr>
                </a:solidFill>
                <a:effectLst/>
              </a:rPr>
              <a:t>Assign the name </a:t>
            </a:r>
            <a:r>
              <a:rPr lang="en-US" sz="3200" b="1" i="0" dirty="0" err="1">
                <a:solidFill>
                  <a:schemeClr val="tx1">
                    <a:lumMod val="50000"/>
                  </a:schemeClr>
                </a:solidFill>
                <a:effectLst/>
              </a:rPr>
              <a:t>nginx</a:t>
            </a:r>
            <a:r>
              <a:rPr lang="en-US" sz="3200" b="1" i="0" dirty="0">
                <a:solidFill>
                  <a:schemeClr val="tx1">
                    <a:lumMod val="50000"/>
                  </a:schemeClr>
                </a:solidFill>
                <a:effectLst/>
              </a:rPr>
              <a:t>-pod</a:t>
            </a:r>
          </a:p>
          <a:p>
            <a:pPr marL="571500" indent="-571500">
              <a:buFont typeface="Arial" panose="020B0604020202020204" pitchFamily="34" charset="0"/>
              <a:buChar char="•"/>
            </a:pPr>
            <a:r>
              <a:rPr lang="en-US" sz="3200" b="1" i="0" dirty="0">
                <a:solidFill>
                  <a:schemeClr val="tx1">
                    <a:lumMod val="50000"/>
                  </a:schemeClr>
                </a:solidFill>
                <a:effectLst/>
              </a:rPr>
              <a:t>Use the </a:t>
            </a:r>
            <a:r>
              <a:rPr lang="en-US" sz="3200" b="1" i="0" dirty="0" err="1">
                <a:solidFill>
                  <a:schemeClr val="tx1">
                    <a:lumMod val="50000"/>
                  </a:schemeClr>
                </a:solidFill>
                <a:effectLst/>
              </a:rPr>
              <a:t>nginx</a:t>
            </a:r>
            <a:r>
              <a:rPr lang="en-US" sz="3200" b="1" i="0" dirty="0">
                <a:solidFill>
                  <a:schemeClr val="tx1">
                    <a:lumMod val="50000"/>
                  </a:schemeClr>
                </a:solidFill>
                <a:effectLst/>
              </a:rPr>
              <a:t> image</a:t>
            </a:r>
          </a:p>
          <a:p>
            <a:pPr marL="571500" indent="-571500">
              <a:buFont typeface="Arial" panose="020B0604020202020204" pitchFamily="34" charset="0"/>
              <a:buChar char="•"/>
            </a:pPr>
            <a:r>
              <a:rPr lang="en-US" sz="3200" b="1" i="0" dirty="0">
                <a:solidFill>
                  <a:schemeClr val="tx1">
                    <a:lumMod val="50000"/>
                  </a:schemeClr>
                </a:solidFill>
                <a:effectLst/>
              </a:rPr>
              <a:t>Add the label “app” with a value of “test”</a:t>
            </a:r>
          </a:p>
          <a:p>
            <a:pPr marL="571500" indent="-571500">
              <a:buFont typeface="Arial" panose="020B0604020202020204" pitchFamily="34" charset="0"/>
              <a:buChar char="•"/>
            </a:pPr>
            <a:r>
              <a:rPr lang="en-US" sz="3200" b="1" i="0" dirty="0">
                <a:solidFill>
                  <a:schemeClr val="tx1">
                    <a:lumMod val="50000"/>
                  </a:schemeClr>
                </a:solidFill>
                <a:effectLst/>
              </a:rPr>
              <a:t>Expose pod using a </a:t>
            </a:r>
            <a:r>
              <a:rPr lang="en-US" sz="3200" b="1" i="0" dirty="0" err="1">
                <a:solidFill>
                  <a:schemeClr val="tx1">
                    <a:lumMod val="50000"/>
                  </a:schemeClr>
                </a:solidFill>
                <a:effectLst/>
              </a:rPr>
              <a:t>ClusterIP</a:t>
            </a:r>
            <a:r>
              <a:rPr lang="en-US" sz="3200" b="1" i="0" dirty="0">
                <a:solidFill>
                  <a:schemeClr val="tx1">
                    <a:lumMod val="50000"/>
                  </a:schemeClr>
                </a:solidFill>
                <a:effectLst/>
              </a:rPr>
              <a:t> service on port 80</a:t>
            </a:r>
          </a:p>
          <a:p>
            <a:pPr marL="571500" indent="-571500">
              <a:buFont typeface="Arial" panose="020B0604020202020204" pitchFamily="34" charset="0"/>
              <a:buChar char="•"/>
            </a:pPr>
            <a:r>
              <a:rPr lang="en-US" sz="3200" b="1" dirty="0">
                <a:solidFill>
                  <a:schemeClr val="tx1">
                    <a:lumMod val="50000"/>
                  </a:schemeClr>
                </a:solidFill>
              </a:rPr>
              <a:t>Prevent all connections to pod unless the pod has a  label of role=debug</a:t>
            </a:r>
            <a:endParaRPr lang="en-US" sz="3200" b="1" i="0" dirty="0">
              <a:solidFill>
                <a:schemeClr val="tx1">
                  <a:lumMod val="50000"/>
                </a:schemeClr>
              </a:solidFill>
              <a:effectLst/>
            </a:endParaRPr>
          </a:p>
          <a:p>
            <a:endParaRPr lang="en-US" dirty="0">
              <a:solidFill>
                <a:schemeClr val="bg1"/>
              </a:solidFill>
            </a:endParaRPr>
          </a:p>
        </p:txBody>
      </p:sp>
    </p:spTree>
    <p:extLst>
      <p:ext uri="{BB962C8B-B14F-4D97-AF65-F5344CB8AC3E}">
        <p14:creationId xmlns:p14="http://schemas.microsoft.com/office/powerpoint/2010/main" val="3578055837"/>
      </p:ext>
    </p:extLst>
  </p:cSld>
  <p:clrMapOvr>
    <a:masterClrMapping/>
  </p:clrMapOvr>
  <p:transition>
    <p:fade/>
  </p:transition>
</p:sld>
</file>

<file path=ppt/theme/theme1.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A3383469-6230-437F-92B5-ECAA0D1BB51E}"/>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SketchyVTI">
  <a:themeElements>
    <a:clrScheme name="AnalogousFromDarkSeedLeftStep">
      <a:dk1>
        <a:srgbClr val="000000"/>
      </a:dk1>
      <a:lt1>
        <a:srgbClr val="FFFFFF"/>
      </a:lt1>
      <a:dk2>
        <a:srgbClr val="1D2334"/>
      </a:dk2>
      <a:lt2>
        <a:srgbClr val="E3E8E2"/>
      </a:lt2>
      <a:accent1>
        <a:srgbClr val="B93FD1"/>
      </a:accent1>
      <a:accent2>
        <a:srgbClr val="6A2DBF"/>
      </a:accent2>
      <a:accent3>
        <a:srgbClr val="3F3FD1"/>
      </a:accent3>
      <a:accent4>
        <a:srgbClr val="2D6ABF"/>
      </a:accent4>
      <a:accent5>
        <a:srgbClr val="3CAFC6"/>
      </a:accent5>
      <a:accent6>
        <a:srgbClr val="2BB693"/>
      </a:accent6>
      <a:hlink>
        <a:srgbClr val="3B8AB2"/>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3294_AzureVNet_For_Containerized_Applications.potx" id="{422BEF99-538C-49BE-AD5C-2356702773EB}" vid="{3C556259-0F39-4ECB-A3B1-7782D366162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5571</TotalTime>
  <Words>299</Words>
  <Application>Microsoft Office PowerPoint</Application>
  <PresentationFormat>Widescreen</PresentationFormat>
  <Paragraphs>41</Paragraphs>
  <Slides>4</Slides>
  <Notes>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vt:i4>
      </vt:variant>
    </vt:vector>
  </HeadingPairs>
  <TitlesOfParts>
    <vt:vector size="20" baseType="lpstr">
      <vt:lpstr>Arial</vt:lpstr>
      <vt:lpstr>Calibri</vt:lpstr>
      <vt:lpstr>Calibri Light</vt:lpstr>
      <vt:lpstr>Consolas</vt:lpstr>
      <vt:lpstr>Segoe UI</vt:lpstr>
      <vt:lpstr>Segoe UI Light</vt:lpstr>
      <vt:lpstr>Segoe UI Semibold</vt:lpstr>
      <vt:lpstr>Segoe UI Semilight</vt:lpstr>
      <vt:lpstr>The Hand Bold</vt:lpstr>
      <vt:lpstr>The Serif Hand Black</vt:lpstr>
      <vt:lpstr>Wingdings</vt:lpstr>
      <vt:lpstr>Slide Order Example</vt:lpstr>
      <vt:lpstr>9-51027_Microsoft_Ready_Template</vt:lpstr>
      <vt:lpstr>SketchyVTI</vt:lpstr>
      <vt:lpstr>Office Theme</vt:lpstr>
      <vt:lpstr>4_5-50203_Microsoft_Ignite_Template</vt:lpstr>
      <vt:lpstr>Network Policy</vt:lpstr>
      <vt:lpstr>Network policy</vt:lpstr>
      <vt:lpstr>Structure of a Network Policy</vt:lpstr>
      <vt:lpstr>Question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Patterson</dc:creator>
  <cp:lastModifiedBy>Randy Patterson</cp:lastModifiedBy>
  <cp:revision>36</cp:revision>
  <dcterms:created xsi:type="dcterms:W3CDTF">2021-08-02T17:33:15Z</dcterms:created>
  <dcterms:modified xsi:type="dcterms:W3CDTF">2021-08-20T17:27:24Z</dcterms:modified>
</cp:coreProperties>
</file>